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</p:sldMasterIdLst>
  <p:notesMasterIdLst>
    <p:notesMasterId r:id="rId26"/>
  </p:notesMasterIdLst>
  <p:sldIdLst>
    <p:sldId id="275" r:id="rId6"/>
    <p:sldId id="299" r:id="rId7"/>
    <p:sldId id="276" r:id="rId8"/>
    <p:sldId id="285" r:id="rId9"/>
    <p:sldId id="265" r:id="rId10"/>
    <p:sldId id="270" r:id="rId11"/>
    <p:sldId id="271" r:id="rId12"/>
    <p:sldId id="272" r:id="rId13"/>
    <p:sldId id="286" r:id="rId14"/>
    <p:sldId id="269" r:id="rId15"/>
    <p:sldId id="295" r:id="rId16"/>
    <p:sldId id="279" r:id="rId17"/>
    <p:sldId id="288" r:id="rId18"/>
    <p:sldId id="291" r:id="rId19"/>
    <p:sldId id="301" r:id="rId20"/>
    <p:sldId id="289" r:id="rId21"/>
    <p:sldId id="256" r:id="rId22"/>
    <p:sldId id="292" r:id="rId23"/>
    <p:sldId id="296" r:id="rId24"/>
    <p:sldId id="290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B548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0603" autoAdjust="0"/>
  </p:normalViewPr>
  <p:slideViewPr>
    <p:cSldViewPr snapToGrid="0">
      <p:cViewPr varScale="1">
        <p:scale>
          <a:sx n="104" d="100"/>
          <a:sy n="104" d="100"/>
        </p:scale>
        <p:origin x="10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602206-DA3B-468B-8961-0BA5A9720D0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DDD2C7-2166-4AE1-B4C2-424E11BDDBA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Преподаватели практики</a:t>
          </a:r>
          <a:endParaRPr lang="en-US" dirty="0"/>
        </a:p>
      </dgm:t>
    </dgm:pt>
    <dgm:pt modelId="{5EF861FF-BABC-4470-A283-725CC328EA3E}" type="parTrans" cxnId="{ABA3250E-4825-4974-8603-2DAC0E59FF92}">
      <dgm:prSet/>
      <dgm:spPr/>
      <dgm:t>
        <a:bodyPr/>
        <a:lstStyle/>
        <a:p>
          <a:endParaRPr lang="en-US"/>
        </a:p>
      </dgm:t>
    </dgm:pt>
    <dgm:pt modelId="{D5321D55-EB56-40E4-B246-16DD736A794C}" type="sibTrans" cxnId="{ABA3250E-4825-4974-8603-2DAC0E59FF92}">
      <dgm:prSet/>
      <dgm:spPr/>
      <dgm:t>
        <a:bodyPr/>
        <a:lstStyle/>
        <a:p>
          <a:endParaRPr lang="en-US"/>
        </a:p>
      </dgm:t>
    </dgm:pt>
    <dgm:pt modelId="{6F5C0CAC-B44A-423B-925F-9528161F0C9D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Современная программа обучения</a:t>
          </a:r>
          <a:endParaRPr lang="en-US" dirty="0"/>
        </a:p>
      </dgm:t>
    </dgm:pt>
    <dgm:pt modelId="{CDEF5952-F58E-4808-8126-28F85623E9C6}" type="parTrans" cxnId="{C8AF3C67-54CF-435A-8256-5CFE0E508FB0}">
      <dgm:prSet/>
      <dgm:spPr/>
      <dgm:t>
        <a:bodyPr/>
        <a:lstStyle/>
        <a:p>
          <a:endParaRPr lang="en-US"/>
        </a:p>
      </dgm:t>
    </dgm:pt>
    <dgm:pt modelId="{8AEC74AA-CD99-43AB-A055-56B92F1E05CA}" type="sibTrans" cxnId="{C8AF3C67-54CF-435A-8256-5CFE0E508FB0}">
      <dgm:prSet/>
      <dgm:spPr/>
      <dgm:t>
        <a:bodyPr/>
        <a:lstStyle/>
        <a:p>
          <a:endParaRPr lang="en-US"/>
        </a:p>
      </dgm:t>
    </dgm:pt>
    <dgm:pt modelId="{93BD3BEB-F834-4561-83E3-FD136BEADC67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Лучшая инфраструктура</a:t>
          </a:r>
          <a:endParaRPr lang="en-US" dirty="0"/>
        </a:p>
      </dgm:t>
    </dgm:pt>
    <dgm:pt modelId="{01D90DEA-6834-4D34-AC5A-F5EACFD5E72A}" type="parTrans" cxnId="{855450CE-8077-4916-BE0C-C4F3A36C8841}">
      <dgm:prSet/>
      <dgm:spPr/>
      <dgm:t>
        <a:bodyPr/>
        <a:lstStyle/>
        <a:p>
          <a:endParaRPr lang="en-US"/>
        </a:p>
      </dgm:t>
    </dgm:pt>
    <dgm:pt modelId="{12F93AF7-DBD7-40B6-BCFE-241AE75D2E64}" type="sibTrans" cxnId="{855450CE-8077-4916-BE0C-C4F3A36C8841}">
      <dgm:prSet/>
      <dgm:spPr/>
      <dgm:t>
        <a:bodyPr/>
        <a:lstStyle/>
        <a:p>
          <a:endParaRPr lang="en-US"/>
        </a:p>
      </dgm:t>
    </dgm:pt>
    <dgm:pt modelId="{8DD285FD-A05F-4F38-9A10-756A2D050ED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Современный формат обучения</a:t>
          </a:r>
          <a:endParaRPr lang="en-US" dirty="0"/>
        </a:p>
      </dgm:t>
    </dgm:pt>
    <dgm:pt modelId="{C5AEC559-A992-4728-96C4-653188C970F7}" type="parTrans" cxnId="{EB1B4ED9-7CEC-4299-AFDD-C62899920AF7}">
      <dgm:prSet/>
      <dgm:spPr/>
      <dgm:t>
        <a:bodyPr/>
        <a:lstStyle/>
        <a:p>
          <a:endParaRPr lang="en-US"/>
        </a:p>
      </dgm:t>
    </dgm:pt>
    <dgm:pt modelId="{E7ACADC7-FC85-48EA-8FAE-6FCFF561C1B5}" type="sibTrans" cxnId="{EB1B4ED9-7CEC-4299-AFDD-C62899920AF7}">
      <dgm:prSet/>
      <dgm:spPr/>
      <dgm:t>
        <a:bodyPr/>
        <a:lstStyle/>
        <a:p>
          <a:endParaRPr lang="en-US"/>
        </a:p>
      </dgm:t>
    </dgm:pt>
    <dgm:pt modelId="{B79BB5B6-EEED-4431-B904-D77625B5E960}" type="pres">
      <dgm:prSet presAssocID="{08602206-DA3B-468B-8961-0BA5A9720D0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ABDBE-03CB-49ED-B57F-1C2D817BACBC}" type="pres">
      <dgm:prSet presAssocID="{8DD285FD-A05F-4F38-9A10-756A2D050ED5}" presName="parentLin" presStyleCnt="0"/>
      <dgm:spPr/>
    </dgm:pt>
    <dgm:pt modelId="{CE02943C-3F22-4561-B699-F2470C25B8F8}" type="pres">
      <dgm:prSet presAssocID="{8DD285FD-A05F-4F38-9A10-756A2D050ED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C06F7AF-2D84-45A6-9D6C-BE9143F24538}" type="pres">
      <dgm:prSet presAssocID="{8DD285FD-A05F-4F38-9A10-756A2D050ED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F8320-613B-4936-9B33-DC06F7215AE3}" type="pres">
      <dgm:prSet presAssocID="{8DD285FD-A05F-4F38-9A10-756A2D050ED5}" presName="negativeSpace" presStyleCnt="0"/>
      <dgm:spPr/>
    </dgm:pt>
    <dgm:pt modelId="{EAAF5B32-32F5-4523-9251-7B38A5B8D4DA}" type="pres">
      <dgm:prSet presAssocID="{8DD285FD-A05F-4F38-9A10-756A2D050ED5}" presName="childText" presStyleLbl="conFgAcc1" presStyleIdx="0" presStyleCnt="4">
        <dgm:presLayoutVars>
          <dgm:bulletEnabled val="1"/>
        </dgm:presLayoutVars>
      </dgm:prSet>
      <dgm:spPr/>
    </dgm:pt>
    <dgm:pt modelId="{B9EDA8A3-44F3-48AA-AA42-F867649218D5}" type="pres">
      <dgm:prSet presAssocID="{E7ACADC7-FC85-48EA-8FAE-6FCFF561C1B5}" presName="spaceBetweenRectangles" presStyleCnt="0"/>
      <dgm:spPr/>
    </dgm:pt>
    <dgm:pt modelId="{AFA2CF15-F5D8-417F-AC62-88A0994F132F}" type="pres">
      <dgm:prSet presAssocID="{89DDD2C7-2166-4AE1-B4C2-424E11BDDBA5}" presName="parentLin" presStyleCnt="0"/>
      <dgm:spPr/>
    </dgm:pt>
    <dgm:pt modelId="{929F55E7-4966-4340-A781-E157A66126FB}" type="pres">
      <dgm:prSet presAssocID="{89DDD2C7-2166-4AE1-B4C2-424E11BDDBA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E122F12-66A1-4B2A-BA1B-3EB2437B99CB}" type="pres">
      <dgm:prSet presAssocID="{89DDD2C7-2166-4AE1-B4C2-424E11BDDBA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EBB1-1BC3-46C6-BBC3-AED8D7251457}" type="pres">
      <dgm:prSet presAssocID="{89DDD2C7-2166-4AE1-B4C2-424E11BDDBA5}" presName="negativeSpace" presStyleCnt="0"/>
      <dgm:spPr/>
    </dgm:pt>
    <dgm:pt modelId="{C8A4A179-FFEA-4CAE-AE60-345B5642DE4D}" type="pres">
      <dgm:prSet presAssocID="{89DDD2C7-2166-4AE1-B4C2-424E11BDDBA5}" presName="childText" presStyleLbl="conFgAcc1" presStyleIdx="1" presStyleCnt="4">
        <dgm:presLayoutVars>
          <dgm:bulletEnabled val="1"/>
        </dgm:presLayoutVars>
      </dgm:prSet>
      <dgm:spPr/>
    </dgm:pt>
    <dgm:pt modelId="{EBFC5014-6520-4270-A18D-9E0D903FB98B}" type="pres">
      <dgm:prSet presAssocID="{D5321D55-EB56-40E4-B246-16DD736A794C}" presName="spaceBetweenRectangles" presStyleCnt="0"/>
      <dgm:spPr/>
    </dgm:pt>
    <dgm:pt modelId="{D3B60EEF-BC87-4C83-98DF-79722C94A104}" type="pres">
      <dgm:prSet presAssocID="{6F5C0CAC-B44A-423B-925F-9528161F0C9D}" presName="parentLin" presStyleCnt="0"/>
      <dgm:spPr/>
    </dgm:pt>
    <dgm:pt modelId="{A234D444-355D-458F-B693-C617B62DB1E3}" type="pres">
      <dgm:prSet presAssocID="{6F5C0CAC-B44A-423B-925F-9528161F0C9D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837A645F-FCBD-47F3-A313-0511048C9925}" type="pres">
      <dgm:prSet presAssocID="{6F5C0CAC-B44A-423B-925F-9528161F0C9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B7AE1-5F88-49DC-930C-DC1224F704D4}" type="pres">
      <dgm:prSet presAssocID="{6F5C0CAC-B44A-423B-925F-9528161F0C9D}" presName="negativeSpace" presStyleCnt="0"/>
      <dgm:spPr/>
    </dgm:pt>
    <dgm:pt modelId="{B9B523CF-37A6-48D8-844F-7709611A6A81}" type="pres">
      <dgm:prSet presAssocID="{6F5C0CAC-B44A-423B-925F-9528161F0C9D}" presName="childText" presStyleLbl="conFgAcc1" presStyleIdx="2" presStyleCnt="4">
        <dgm:presLayoutVars>
          <dgm:bulletEnabled val="1"/>
        </dgm:presLayoutVars>
      </dgm:prSet>
      <dgm:spPr/>
    </dgm:pt>
    <dgm:pt modelId="{C041F93A-C9AF-4CEE-B5E6-80B5B8507B04}" type="pres">
      <dgm:prSet presAssocID="{8AEC74AA-CD99-43AB-A055-56B92F1E05CA}" presName="spaceBetweenRectangles" presStyleCnt="0"/>
      <dgm:spPr/>
    </dgm:pt>
    <dgm:pt modelId="{701B50F9-2128-4503-B3FD-C4DE9108D7DA}" type="pres">
      <dgm:prSet presAssocID="{93BD3BEB-F834-4561-83E3-FD136BEADC67}" presName="parentLin" presStyleCnt="0"/>
      <dgm:spPr/>
    </dgm:pt>
    <dgm:pt modelId="{F3EA1C01-14E2-49B1-A37D-DCF6C5FF4D99}" type="pres">
      <dgm:prSet presAssocID="{93BD3BEB-F834-4561-83E3-FD136BEADC6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AAC87E4A-A35B-4AF1-AAB6-0A49E06F09C8}" type="pres">
      <dgm:prSet presAssocID="{93BD3BEB-F834-4561-83E3-FD136BEADC6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8B1DE-F5B6-48E8-9F71-DCC13F5DEA1E}" type="pres">
      <dgm:prSet presAssocID="{93BD3BEB-F834-4561-83E3-FD136BEADC67}" presName="negativeSpace" presStyleCnt="0"/>
      <dgm:spPr/>
    </dgm:pt>
    <dgm:pt modelId="{F12D640D-C79B-4754-8A5D-CFC098268B73}" type="pres">
      <dgm:prSet presAssocID="{93BD3BEB-F834-4561-83E3-FD136BEADC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F57F59A-9AD2-41C6-B167-3B3C73CB9C65}" type="presOf" srcId="{8DD285FD-A05F-4F38-9A10-756A2D050ED5}" destId="{8C06F7AF-2D84-45A6-9D6C-BE9143F24538}" srcOrd="1" destOrd="0" presId="urn:microsoft.com/office/officeart/2005/8/layout/list1"/>
    <dgm:cxn modelId="{855450CE-8077-4916-BE0C-C4F3A36C8841}" srcId="{08602206-DA3B-468B-8961-0BA5A9720D06}" destId="{93BD3BEB-F834-4561-83E3-FD136BEADC67}" srcOrd="3" destOrd="0" parTransId="{01D90DEA-6834-4D34-AC5A-F5EACFD5E72A}" sibTransId="{12F93AF7-DBD7-40B6-BCFE-241AE75D2E64}"/>
    <dgm:cxn modelId="{EB1B4ED9-7CEC-4299-AFDD-C62899920AF7}" srcId="{08602206-DA3B-468B-8961-0BA5A9720D06}" destId="{8DD285FD-A05F-4F38-9A10-756A2D050ED5}" srcOrd="0" destOrd="0" parTransId="{C5AEC559-A992-4728-96C4-653188C970F7}" sibTransId="{E7ACADC7-FC85-48EA-8FAE-6FCFF561C1B5}"/>
    <dgm:cxn modelId="{A97AAB86-B497-4CDE-B4E8-92D90C81418F}" type="presOf" srcId="{6F5C0CAC-B44A-423B-925F-9528161F0C9D}" destId="{A234D444-355D-458F-B693-C617B62DB1E3}" srcOrd="0" destOrd="0" presId="urn:microsoft.com/office/officeart/2005/8/layout/list1"/>
    <dgm:cxn modelId="{F8C677EE-C53F-4C94-BC97-B4953B3516A5}" type="presOf" srcId="{8DD285FD-A05F-4F38-9A10-756A2D050ED5}" destId="{CE02943C-3F22-4561-B699-F2470C25B8F8}" srcOrd="0" destOrd="0" presId="urn:microsoft.com/office/officeart/2005/8/layout/list1"/>
    <dgm:cxn modelId="{D5695327-2123-4955-ABCB-8C3A474B9266}" type="presOf" srcId="{89DDD2C7-2166-4AE1-B4C2-424E11BDDBA5}" destId="{4E122F12-66A1-4B2A-BA1B-3EB2437B99CB}" srcOrd="1" destOrd="0" presId="urn:microsoft.com/office/officeart/2005/8/layout/list1"/>
    <dgm:cxn modelId="{05B51AA8-B813-43BE-9B3F-0042C10869B7}" type="presOf" srcId="{6F5C0CAC-B44A-423B-925F-9528161F0C9D}" destId="{837A645F-FCBD-47F3-A313-0511048C9925}" srcOrd="1" destOrd="0" presId="urn:microsoft.com/office/officeart/2005/8/layout/list1"/>
    <dgm:cxn modelId="{7B559821-9FAB-43E2-9B99-F7EAC0224C0E}" type="presOf" srcId="{89DDD2C7-2166-4AE1-B4C2-424E11BDDBA5}" destId="{929F55E7-4966-4340-A781-E157A66126FB}" srcOrd="0" destOrd="0" presId="urn:microsoft.com/office/officeart/2005/8/layout/list1"/>
    <dgm:cxn modelId="{ABA3250E-4825-4974-8603-2DAC0E59FF92}" srcId="{08602206-DA3B-468B-8961-0BA5A9720D06}" destId="{89DDD2C7-2166-4AE1-B4C2-424E11BDDBA5}" srcOrd="1" destOrd="0" parTransId="{5EF861FF-BABC-4470-A283-725CC328EA3E}" sibTransId="{D5321D55-EB56-40E4-B246-16DD736A794C}"/>
    <dgm:cxn modelId="{46664483-91D3-4642-BBCD-AE051C1279E6}" type="presOf" srcId="{08602206-DA3B-468B-8961-0BA5A9720D06}" destId="{B79BB5B6-EEED-4431-B904-D77625B5E960}" srcOrd="0" destOrd="0" presId="urn:microsoft.com/office/officeart/2005/8/layout/list1"/>
    <dgm:cxn modelId="{DB71ABB1-A01C-459C-A771-15D2E93BC028}" type="presOf" srcId="{93BD3BEB-F834-4561-83E3-FD136BEADC67}" destId="{F3EA1C01-14E2-49B1-A37D-DCF6C5FF4D99}" srcOrd="0" destOrd="0" presId="urn:microsoft.com/office/officeart/2005/8/layout/list1"/>
    <dgm:cxn modelId="{0F128F4D-EAA1-4EED-BFAC-C50D6117218B}" type="presOf" srcId="{93BD3BEB-F834-4561-83E3-FD136BEADC67}" destId="{AAC87E4A-A35B-4AF1-AAB6-0A49E06F09C8}" srcOrd="1" destOrd="0" presId="urn:microsoft.com/office/officeart/2005/8/layout/list1"/>
    <dgm:cxn modelId="{C8AF3C67-54CF-435A-8256-5CFE0E508FB0}" srcId="{08602206-DA3B-468B-8961-0BA5A9720D06}" destId="{6F5C0CAC-B44A-423B-925F-9528161F0C9D}" srcOrd="2" destOrd="0" parTransId="{CDEF5952-F58E-4808-8126-28F85623E9C6}" sibTransId="{8AEC74AA-CD99-43AB-A055-56B92F1E05CA}"/>
    <dgm:cxn modelId="{F39E58FE-1625-4CC7-B1A4-E244AC6916D7}" type="presParOf" srcId="{B79BB5B6-EEED-4431-B904-D77625B5E960}" destId="{216ABDBE-03CB-49ED-B57F-1C2D817BACBC}" srcOrd="0" destOrd="0" presId="urn:microsoft.com/office/officeart/2005/8/layout/list1"/>
    <dgm:cxn modelId="{B45B7AC2-D086-4776-9540-CE2020B43A49}" type="presParOf" srcId="{216ABDBE-03CB-49ED-B57F-1C2D817BACBC}" destId="{CE02943C-3F22-4561-B699-F2470C25B8F8}" srcOrd="0" destOrd="0" presId="urn:microsoft.com/office/officeart/2005/8/layout/list1"/>
    <dgm:cxn modelId="{D0C63C9A-BB80-40BA-BD63-8EA6B042FE39}" type="presParOf" srcId="{216ABDBE-03CB-49ED-B57F-1C2D817BACBC}" destId="{8C06F7AF-2D84-45A6-9D6C-BE9143F24538}" srcOrd="1" destOrd="0" presId="urn:microsoft.com/office/officeart/2005/8/layout/list1"/>
    <dgm:cxn modelId="{754AAF3B-9336-46BA-95D5-A7F7E1D756F7}" type="presParOf" srcId="{B79BB5B6-EEED-4431-B904-D77625B5E960}" destId="{5F6F8320-613B-4936-9B33-DC06F7215AE3}" srcOrd="1" destOrd="0" presId="urn:microsoft.com/office/officeart/2005/8/layout/list1"/>
    <dgm:cxn modelId="{5F495FCA-F25D-4CD4-B293-FF00993234A0}" type="presParOf" srcId="{B79BB5B6-EEED-4431-B904-D77625B5E960}" destId="{EAAF5B32-32F5-4523-9251-7B38A5B8D4DA}" srcOrd="2" destOrd="0" presId="urn:microsoft.com/office/officeart/2005/8/layout/list1"/>
    <dgm:cxn modelId="{047608DF-7AAC-4DD3-9928-5A6737CD436F}" type="presParOf" srcId="{B79BB5B6-EEED-4431-B904-D77625B5E960}" destId="{B9EDA8A3-44F3-48AA-AA42-F867649218D5}" srcOrd="3" destOrd="0" presId="urn:microsoft.com/office/officeart/2005/8/layout/list1"/>
    <dgm:cxn modelId="{10A33775-05C4-4421-B7C7-4EA09129E71A}" type="presParOf" srcId="{B79BB5B6-EEED-4431-B904-D77625B5E960}" destId="{AFA2CF15-F5D8-417F-AC62-88A0994F132F}" srcOrd="4" destOrd="0" presId="urn:microsoft.com/office/officeart/2005/8/layout/list1"/>
    <dgm:cxn modelId="{47236BA3-6BBF-4E23-8586-CAD8B37F7B6E}" type="presParOf" srcId="{AFA2CF15-F5D8-417F-AC62-88A0994F132F}" destId="{929F55E7-4966-4340-A781-E157A66126FB}" srcOrd="0" destOrd="0" presId="urn:microsoft.com/office/officeart/2005/8/layout/list1"/>
    <dgm:cxn modelId="{53CF6E3F-15E9-4E38-BD75-4A769A4ABABB}" type="presParOf" srcId="{AFA2CF15-F5D8-417F-AC62-88A0994F132F}" destId="{4E122F12-66A1-4B2A-BA1B-3EB2437B99CB}" srcOrd="1" destOrd="0" presId="urn:microsoft.com/office/officeart/2005/8/layout/list1"/>
    <dgm:cxn modelId="{8E74A996-005B-4187-B4CD-A714029383D9}" type="presParOf" srcId="{B79BB5B6-EEED-4431-B904-D77625B5E960}" destId="{9B8DEBB1-1BC3-46C6-BBC3-AED8D7251457}" srcOrd="5" destOrd="0" presId="urn:microsoft.com/office/officeart/2005/8/layout/list1"/>
    <dgm:cxn modelId="{0512FFC7-1702-499D-8672-B513A0024DD0}" type="presParOf" srcId="{B79BB5B6-EEED-4431-B904-D77625B5E960}" destId="{C8A4A179-FFEA-4CAE-AE60-345B5642DE4D}" srcOrd="6" destOrd="0" presId="urn:microsoft.com/office/officeart/2005/8/layout/list1"/>
    <dgm:cxn modelId="{7F263818-3A41-4FA7-B10F-EFF07F682E94}" type="presParOf" srcId="{B79BB5B6-EEED-4431-B904-D77625B5E960}" destId="{EBFC5014-6520-4270-A18D-9E0D903FB98B}" srcOrd="7" destOrd="0" presId="urn:microsoft.com/office/officeart/2005/8/layout/list1"/>
    <dgm:cxn modelId="{62E254F8-3EFA-4B51-A073-E265101DF2E6}" type="presParOf" srcId="{B79BB5B6-EEED-4431-B904-D77625B5E960}" destId="{D3B60EEF-BC87-4C83-98DF-79722C94A104}" srcOrd="8" destOrd="0" presId="urn:microsoft.com/office/officeart/2005/8/layout/list1"/>
    <dgm:cxn modelId="{4F0B4514-94E8-4E5A-9196-244BE7DA3C06}" type="presParOf" srcId="{D3B60EEF-BC87-4C83-98DF-79722C94A104}" destId="{A234D444-355D-458F-B693-C617B62DB1E3}" srcOrd="0" destOrd="0" presId="urn:microsoft.com/office/officeart/2005/8/layout/list1"/>
    <dgm:cxn modelId="{27A1B49F-1B13-4F1B-9990-F806BEF29C42}" type="presParOf" srcId="{D3B60EEF-BC87-4C83-98DF-79722C94A104}" destId="{837A645F-FCBD-47F3-A313-0511048C9925}" srcOrd="1" destOrd="0" presId="urn:microsoft.com/office/officeart/2005/8/layout/list1"/>
    <dgm:cxn modelId="{A01E12CE-4BBC-4543-81CA-2D9F740045C8}" type="presParOf" srcId="{B79BB5B6-EEED-4431-B904-D77625B5E960}" destId="{848B7AE1-5F88-49DC-930C-DC1224F704D4}" srcOrd="9" destOrd="0" presId="urn:microsoft.com/office/officeart/2005/8/layout/list1"/>
    <dgm:cxn modelId="{DD0041EE-3855-4686-BE66-872F5B7EFFA2}" type="presParOf" srcId="{B79BB5B6-EEED-4431-B904-D77625B5E960}" destId="{B9B523CF-37A6-48D8-844F-7709611A6A81}" srcOrd="10" destOrd="0" presId="urn:microsoft.com/office/officeart/2005/8/layout/list1"/>
    <dgm:cxn modelId="{112E4BA5-BD56-41B2-883F-503D6C161BE0}" type="presParOf" srcId="{B79BB5B6-EEED-4431-B904-D77625B5E960}" destId="{C041F93A-C9AF-4CEE-B5E6-80B5B8507B04}" srcOrd="11" destOrd="0" presId="urn:microsoft.com/office/officeart/2005/8/layout/list1"/>
    <dgm:cxn modelId="{003DDC1C-AF70-4E2F-8AAB-A850A08E47D1}" type="presParOf" srcId="{B79BB5B6-EEED-4431-B904-D77625B5E960}" destId="{701B50F9-2128-4503-B3FD-C4DE9108D7DA}" srcOrd="12" destOrd="0" presId="urn:microsoft.com/office/officeart/2005/8/layout/list1"/>
    <dgm:cxn modelId="{E416408A-CC7F-4892-911F-E2D8DA2F5795}" type="presParOf" srcId="{701B50F9-2128-4503-B3FD-C4DE9108D7DA}" destId="{F3EA1C01-14E2-49B1-A37D-DCF6C5FF4D99}" srcOrd="0" destOrd="0" presId="urn:microsoft.com/office/officeart/2005/8/layout/list1"/>
    <dgm:cxn modelId="{45B1AC2C-6221-4A3D-97AF-752877AE961B}" type="presParOf" srcId="{701B50F9-2128-4503-B3FD-C4DE9108D7DA}" destId="{AAC87E4A-A35B-4AF1-AAB6-0A49E06F09C8}" srcOrd="1" destOrd="0" presId="urn:microsoft.com/office/officeart/2005/8/layout/list1"/>
    <dgm:cxn modelId="{6E419B99-FF5E-4421-A52C-D58FE03EF5E6}" type="presParOf" srcId="{B79BB5B6-EEED-4431-B904-D77625B5E960}" destId="{80F8B1DE-F5B6-48E8-9F71-DCC13F5DEA1E}" srcOrd="13" destOrd="0" presId="urn:microsoft.com/office/officeart/2005/8/layout/list1"/>
    <dgm:cxn modelId="{BB23B7D2-6377-4029-AE1D-191823336F0F}" type="presParOf" srcId="{B79BB5B6-EEED-4431-B904-D77625B5E960}" destId="{F12D640D-C79B-4754-8A5D-CFC098268B7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F5B32-32F5-4523-9251-7B38A5B8D4DA}">
      <dsp:nvSpPr>
        <dsp:cNvPr id="0" name=""/>
        <dsp:cNvSpPr/>
      </dsp:nvSpPr>
      <dsp:spPr>
        <a:xfrm>
          <a:off x="0" y="45300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6F7AF-2D84-45A6-9D6C-BE9143F24538}">
      <dsp:nvSpPr>
        <dsp:cNvPr id="0" name=""/>
        <dsp:cNvSpPr/>
      </dsp:nvSpPr>
      <dsp:spPr>
        <a:xfrm>
          <a:off x="546486" y="2496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Современный формат обучения</a:t>
          </a:r>
          <a:endParaRPr lang="en-US" sz="2900" kern="1200" dirty="0"/>
        </a:p>
      </dsp:txBody>
      <dsp:txXfrm>
        <a:off x="588276" y="66757"/>
        <a:ext cx="7567231" cy="772500"/>
      </dsp:txXfrm>
    </dsp:sp>
    <dsp:sp modelId="{C8A4A179-FFEA-4CAE-AE60-345B5642DE4D}">
      <dsp:nvSpPr>
        <dsp:cNvPr id="0" name=""/>
        <dsp:cNvSpPr/>
      </dsp:nvSpPr>
      <dsp:spPr>
        <a:xfrm>
          <a:off x="0" y="176844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22F12-66A1-4B2A-BA1B-3EB2437B99CB}">
      <dsp:nvSpPr>
        <dsp:cNvPr id="0" name=""/>
        <dsp:cNvSpPr/>
      </dsp:nvSpPr>
      <dsp:spPr>
        <a:xfrm>
          <a:off x="546486" y="134040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Преподаватели практики</a:t>
          </a:r>
          <a:endParaRPr lang="en-US" sz="2900" kern="1200" dirty="0"/>
        </a:p>
      </dsp:txBody>
      <dsp:txXfrm>
        <a:off x="588276" y="1382197"/>
        <a:ext cx="7567231" cy="772500"/>
      </dsp:txXfrm>
    </dsp:sp>
    <dsp:sp modelId="{B9B523CF-37A6-48D8-844F-7709611A6A81}">
      <dsp:nvSpPr>
        <dsp:cNvPr id="0" name=""/>
        <dsp:cNvSpPr/>
      </dsp:nvSpPr>
      <dsp:spPr>
        <a:xfrm>
          <a:off x="0" y="308388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A645F-FCBD-47F3-A313-0511048C9925}">
      <dsp:nvSpPr>
        <dsp:cNvPr id="0" name=""/>
        <dsp:cNvSpPr/>
      </dsp:nvSpPr>
      <dsp:spPr>
        <a:xfrm>
          <a:off x="546486" y="265584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Современная программа обучения</a:t>
          </a:r>
          <a:endParaRPr lang="en-US" sz="2900" kern="1200" dirty="0"/>
        </a:p>
      </dsp:txBody>
      <dsp:txXfrm>
        <a:off x="588276" y="2697637"/>
        <a:ext cx="7567231" cy="772500"/>
      </dsp:txXfrm>
    </dsp:sp>
    <dsp:sp modelId="{F12D640D-C79B-4754-8A5D-CFC098268B73}">
      <dsp:nvSpPr>
        <dsp:cNvPr id="0" name=""/>
        <dsp:cNvSpPr/>
      </dsp:nvSpPr>
      <dsp:spPr>
        <a:xfrm>
          <a:off x="0" y="4399326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87E4A-A35B-4AF1-AAB6-0A49E06F09C8}">
      <dsp:nvSpPr>
        <dsp:cNvPr id="0" name=""/>
        <dsp:cNvSpPr/>
      </dsp:nvSpPr>
      <dsp:spPr>
        <a:xfrm>
          <a:off x="546486" y="397128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Лучшая инфраструктура</a:t>
          </a:r>
          <a:endParaRPr lang="en-US" sz="2900" kern="1200" dirty="0"/>
        </a:p>
      </dsp:txBody>
      <dsp:txXfrm>
        <a:off x="588276" y="4013077"/>
        <a:ext cx="7567231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</a:t>
            </a:r>
            <a:r>
              <a:rPr lang="ru-RU" smtClean="0"/>
              <a:t>в конце слайд с приглашением на ДОД.</a:t>
            </a:r>
          </a:p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6985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33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слайд с Ректором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69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  <a:endParaRPr lang="en-US" dirty="0" smtClean="0"/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  <a:endParaRPr lang="en-US" dirty="0" smtClean="0"/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 smtClean="0"/>
          </a:p>
          <a:p>
            <a:r>
              <a:rPr lang="ru-RU" dirty="0" smtClean="0"/>
              <a:t>IT является фундаментом нового качества жизни и для нашего города.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Как известно, Днепр входит в первую пятерку городов Украины по уровню развития IT-отрасли. </a:t>
            </a:r>
            <a:endParaRPr lang="en-US" dirty="0" smtClean="0"/>
          </a:p>
          <a:p>
            <a:r>
              <a:rPr lang="ru-RU" dirty="0" smtClean="0"/>
              <a:t>Около 170 IT-компаний имеют офисы в нашем городе, в них работает более 7000 специалистов, и этот показатель постоянно растет.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Ожидается, что к 2025 году количество IT специалистов удвоится. Все это говорит об огромном потенциале IT индустрии в нашем городе, о спросе на IT специалистов, больших возможностях для них в трудоустройстве. </a:t>
            </a:r>
            <a:endParaRPr lang="en-US" dirty="0" smtClean="0"/>
          </a:p>
          <a:p>
            <a:r>
              <a:rPr lang="ru-RU" dirty="0" smtClean="0"/>
              <a:t>Кроме того, наши специалисты ценятся также и в мире. </a:t>
            </a:r>
            <a:endParaRPr lang="en-US" dirty="0" smtClean="0"/>
          </a:p>
          <a:p>
            <a:r>
              <a:rPr lang="ru-RU" dirty="0" smtClean="0"/>
              <a:t>Об этом может свидетельствовать тот факт, что 13 украинских IT-компаний вошли в рейтинг 100 лучших </a:t>
            </a:r>
            <a:r>
              <a:rPr lang="ru-RU" dirty="0" err="1" smtClean="0"/>
              <a:t>аутсорсинговых</a:t>
            </a:r>
            <a:r>
              <a:rPr lang="ru-RU" dirty="0" smtClean="0"/>
              <a:t> компаний мира. </a:t>
            </a:r>
            <a:endParaRPr lang="en-US" dirty="0" smtClean="0"/>
          </a:p>
          <a:p>
            <a:r>
              <a:rPr lang="ru-RU" dirty="0" smtClean="0"/>
              <a:t>На сегодня IT сектор обеспечивает 4% ВВП Украины. </a:t>
            </a:r>
            <a:endParaRPr lang="en-US" dirty="0" smtClean="0"/>
          </a:p>
          <a:p>
            <a:r>
              <a:rPr lang="ru-RU" dirty="0" smtClean="0"/>
              <a:t>Есть основания полагать, что через 2 года он превысит 6% (6,8).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8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 сих пор в большинстве стран мира и в Украине в частности система образования поощряла учащихся за то, как много они знают, и, обучение было нацелено на накопление знаний. Однако стремительное развития современных цифровых технологий предъявляет новые требования к специалистам. Сейчас необходимо уметь мыслить, самостоятельно добывать информацию и критически её оценивать, а не просто накапливать и запоминать. </a:t>
            </a:r>
          </a:p>
          <a:p>
            <a:endParaRPr lang="ru-RU" dirty="0" smtClean="0"/>
          </a:p>
          <a:p>
            <a:r>
              <a:rPr lang="ru-RU" dirty="0" smtClean="0"/>
              <a:t>Поэтому уже со второго семестра студенты будут выполнять проектную работу под управлением опытного ментора из IT компании. Студенты будут работать над одним из проектов на протяжении семестра в условиях работы IT компании с заданиями, сроками, отчетами, защитой проектов на английском языке. Это позволит студентам приблизиться к сфере реальной работы в IT индустрии, понять свои предпочтения в IT направлениях и укрепить навыки командной работы.</a:t>
            </a:r>
          </a:p>
          <a:p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тому, что обучение в Университете платное, возможно обеспечить самый высокий уровень технического оснащения учебного процесса и пригласить на работу высококвалифицированных преподавателей, кандидатов и докторов наук по информационным технологиям, которые любят свою работу и с удовольствием готовы делиться своими знаниями. Университет ШАГ предоставляет для обучения студентам самые современные компьютерное оборудование, что является безусловно важным аспектом обучения.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32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Также нужно дописать про проектный день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801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06.04.2019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microsoft.com/office/2007/relationships/hdphoto" Target="../media/hdphoto2.wdp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image" Target="../media/image10.emf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Особенности обучения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584631"/>
              </p:ext>
            </p:extLst>
          </p:nvPr>
        </p:nvGraphicFramePr>
        <p:xfrm>
          <a:off x="838200" y="1563758"/>
          <a:ext cx="10929730" cy="51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8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Проектная работа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36" y="1379463"/>
            <a:ext cx="6920257" cy="54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99115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>
                <a:solidFill>
                  <a:prstClr val="white"/>
                </a:solidFill>
                <a:latin typeface="ubuntu"/>
              </a:rPr>
              <a:t>г</a:t>
            </a:r>
            <a:r>
              <a:rPr kumimoji="0" lang="ru-RU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840596" y="624315"/>
            <a:ext cx="838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Чего мы ожидаем?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C:\Users\1\Desktop\gudilin.jpg">
            <a:extLst>
              <a:ext uri="{FF2B5EF4-FFF2-40B4-BE49-F238E27FC236}">
                <a16:creationId xmlns:a16="http://schemas.microsoft.com/office/drawing/2014/main" id="{51067505-DF80-4991-9122-D2FF9AA5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6905" y="1451594"/>
            <a:ext cx="2109004" cy="2137124"/>
          </a:xfrm>
          <a:prstGeom prst="rect">
            <a:avLst/>
          </a:prstGeom>
          <a:noFill/>
        </p:spPr>
      </p:pic>
      <p:pic>
        <p:nvPicPr>
          <p:cNvPr id="29" name="Picture 3" descr="C:\Users\1\Desktop\panchenko.jpg">
            <a:extLst>
              <a:ext uri="{FF2B5EF4-FFF2-40B4-BE49-F238E27FC236}">
                <a16:creationId xmlns:a16="http://schemas.microsoft.com/office/drawing/2014/main" id="{DEF7A3FC-6D2C-4EC6-A428-FB7D9C40727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711" b="711"/>
          <a:stretch>
            <a:fillRect/>
          </a:stretch>
        </p:blipFill>
        <p:spPr bwMode="auto">
          <a:xfrm>
            <a:off x="1182688" y="1460500"/>
            <a:ext cx="2120900" cy="2090738"/>
          </a:xfrm>
          <a:prstGeom prst="rect">
            <a:avLst/>
          </a:prstGeom>
          <a:noFill/>
        </p:spPr>
      </p:pic>
      <p:pic>
        <p:nvPicPr>
          <p:cNvPr id="30" name="Picture 2" descr="C:\Users\1\Desktop\birukova.jpg">
            <a:extLst>
              <a:ext uri="{FF2B5EF4-FFF2-40B4-BE49-F238E27FC236}">
                <a16:creationId xmlns:a16="http://schemas.microsoft.com/office/drawing/2014/main" id="{BA3939C1-4168-4292-99A8-DE3E6117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0280" y="1468402"/>
            <a:ext cx="2120210" cy="2120210"/>
          </a:xfrm>
          <a:prstGeom prst="rect">
            <a:avLst/>
          </a:prstGeom>
          <a:noFill/>
        </p:spPr>
      </p:pic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B4B0C0C-97D3-41B2-9AA6-D9AD86D8A666}"/>
              </a:ext>
            </a:extLst>
          </p:cNvPr>
          <p:cNvSpPr/>
          <p:nvPr/>
        </p:nvSpPr>
        <p:spPr>
          <a:xfrm>
            <a:off x="48740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0D78418-13FC-4626-868C-73AC5D82528D}"/>
              </a:ext>
            </a:extLst>
          </p:cNvPr>
          <p:cNvSpPr/>
          <p:nvPr/>
        </p:nvSpPr>
        <p:spPr>
          <a:xfrm>
            <a:off x="86332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6" name="Freeform: Shape 29">
            <a:extLst>
              <a:ext uri="{FF2B5EF4-FFF2-40B4-BE49-F238E27FC236}">
                <a16:creationId xmlns:a16="http://schemas.microsoft.com/office/drawing/2014/main" id="{EB65BDD9-3631-43B6-A96C-B6CE9FA141BF}"/>
              </a:ext>
            </a:extLst>
          </p:cNvPr>
          <p:cNvSpPr/>
          <p:nvPr/>
        </p:nvSpPr>
        <p:spPr>
          <a:xfrm>
            <a:off x="99757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0596" y="323983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lumOff val="15000"/>
                  </a:prst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Отзывы выпускников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551" y="4972421"/>
            <a:ext cx="3287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Обучение в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ШАГе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превзошло мои ожидания. Такие преподаватели как Елена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Шишковец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или Кирилл Лобода смогли объяснить очень сложные вещи достаточно простыми словами, сумели привить любовь к той специализации, которую они преподавали, научили делать готовый продукт, а не просто учебный проект.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2702" y="3939809"/>
            <a:ext cx="376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Наталья Панченко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904" y="4523733"/>
            <a:ext cx="3025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Game-designer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Innovation Group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31" y="3930203"/>
            <a:ext cx="327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Ольга Бирюкова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07802" y="4472603"/>
            <a:ext cx="358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Разработчик мобильных приложений для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Android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в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GlobalLogic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Ukraine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828" y="4970406"/>
            <a:ext cx="324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ходе обучения в Компьютерной Академии ШАГ я получила необходимые знания и практику , изучила особенности создания программного продукта, определила для себя цели и направление дальнейшего развития.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007" y="3922009"/>
            <a:ext cx="358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Денис </a:t>
            </a: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Гудилин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7532" y="4431401"/>
            <a:ext cx="33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Research IT Support Analyst в Barclays Capital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Англия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8695" y="4942747"/>
            <a:ext cx="3436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Для меня при выборе места обучения сыграли роль ключевые факторы: узкоспециализированное обучение по актуальным программам ведущих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IТ-компаний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практика на современном оборудовании и возможность получить международные сертификаты, без которых в моей сфере работать в престижной компании очень сложно.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8329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381976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145512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3" name="Picture 5" descr="C:\Users\1\Desktop\2000px-Innovation_Group_logo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1675" y="3374733"/>
            <a:ext cx="1303550" cy="462108"/>
          </a:xfrm>
          <a:prstGeom prst="rect">
            <a:avLst/>
          </a:prstGeom>
          <a:noFill/>
        </p:spPr>
      </p:pic>
      <p:pic>
        <p:nvPicPr>
          <p:cNvPr id="24" name="Picture 6" descr="C:\Users\1\Desktop\GlobalLogi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5180" y="3477930"/>
            <a:ext cx="1330619" cy="300340"/>
          </a:xfrm>
          <a:prstGeom prst="rect">
            <a:avLst/>
          </a:prstGeom>
          <a:noFill/>
        </p:spPr>
      </p:pic>
      <p:pic>
        <p:nvPicPr>
          <p:cNvPr id="25" name="Picture 7" descr="C:\Users\1\Desktop\barclays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89923" y="3327451"/>
            <a:ext cx="1497004" cy="60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532976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821194" y="164858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</a:t>
            </a: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10-11 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611387" y="1414680"/>
            <a:ext cx="717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- 2 года (4 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Ubuntu" panose="020B0504030602030204" pitchFamily="34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0331" y="2418281"/>
            <a:ext cx="74365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Что ждет студентов </a:t>
            </a:r>
            <a:r>
              <a:rPr lang="ru-RU" sz="2400" dirty="0" smtClean="0">
                <a:solidFill>
                  <a:schemeClr val="bg1"/>
                </a:solidFill>
              </a:rPr>
              <a:t>во время обучения: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программирования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веб-технологии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робототехники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современные </a:t>
            </a:r>
            <a:r>
              <a:rPr lang="ru-RU" sz="2400" dirty="0">
                <a:solidFill>
                  <a:schemeClr val="bg1"/>
                </a:solidFill>
              </a:rPr>
              <a:t>информационные </a:t>
            </a:r>
            <a:r>
              <a:rPr lang="ru-RU" sz="2400" dirty="0" smtClean="0">
                <a:solidFill>
                  <a:schemeClr val="bg1"/>
                </a:solidFill>
              </a:rPr>
              <a:t>технологии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английский язык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</a:t>
            </a:r>
            <a:r>
              <a:rPr lang="ru-RU" sz="2400" dirty="0">
                <a:solidFill>
                  <a:schemeClr val="bg1"/>
                </a:solidFill>
              </a:rPr>
              <a:t>критического </a:t>
            </a:r>
            <a:r>
              <a:rPr lang="ru-RU" sz="2400" dirty="0" smtClean="0">
                <a:solidFill>
                  <a:schemeClr val="bg1"/>
                </a:solidFill>
              </a:rPr>
              <a:t>мышления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риторика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принимают участие в командной работе и работают над созданием собственных проектов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7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колледже, где тебе дают больше, чем ты знаешь. Там ты просто получаешь удовольствие, открывая мир.”</a:t>
            </a:r>
          </a:p>
        </p:txBody>
      </p:sp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открытых дверей в Университете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149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1E3FC-82AC-412A-9D62-6AD1775975D3}"/>
              </a:ext>
            </a:extLst>
          </p:cNvPr>
          <p:cNvSpPr txBox="1"/>
          <p:nvPr/>
        </p:nvSpPr>
        <p:spPr>
          <a:xfrm>
            <a:off x="1092898" y="20323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D2A2525-09DC-47FC-AEEC-6CE01DF2AD8D}"/>
              </a:ext>
            </a:extLst>
          </p:cNvPr>
          <p:cNvGrpSpPr/>
          <p:nvPr/>
        </p:nvGrpSpPr>
        <p:grpSpPr>
          <a:xfrm>
            <a:off x="4049725" y="5819394"/>
            <a:ext cx="4310012" cy="646331"/>
            <a:chOff x="4080090" y="5411170"/>
            <a:chExt cx="4310012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F88175-F0E8-4D11-89F8-2BD97D140FEC}"/>
                </a:ext>
              </a:extLst>
            </p:cNvPr>
            <p:cNvSpPr txBox="1"/>
            <p:nvPr/>
          </p:nvSpPr>
          <p:spPr>
            <a:xfrm>
              <a:off x="4080090" y="5411170"/>
              <a:ext cx="431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Шаптала Максим Валентинович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D17C4-5AEA-4CDC-98CF-3B4C455BCC5F}"/>
                </a:ext>
              </a:extLst>
            </p:cNvPr>
            <p:cNvSpPr txBox="1"/>
            <p:nvPr/>
          </p:nvSpPr>
          <p:spPr>
            <a:xfrm>
              <a:off x="4719688" y="5749724"/>
              <a:ext cx="2852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Ректор </a:t>
              </a: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It Step University Dnipro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4049725" y="1414130"/>
            <a:ext cx="4020387" cy="43143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r="4714"/>
          <a:stretch>
            <a:fillRect/>
          </a:stretch>
        </p:blipFill>
        <p:spPr>
          <a:xfrm>
            <a:off x="4251478" y="1644553"/>
            <a:ext cx="3616614" cy="4129367"/>
          </a:xfrm>
        </p:spPr>
      </p:pic>
      <p:sp>
        <p:nvSpPr>
          <p:cNvPr id="2" name="Rectangle 1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480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4571" r="15408" b="16704"/>
          <a:stretch/>
        </p:blipFill>
        <p:spPr>
          <a:xfrm>
            <a:off x="-3316" y="-35859"/>
            <a:ext cx="12195316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Знакомство </a:t>
            </a:r>
            <a:endParaRPr lang="en-US" b="1" dirty="0">
              <a:latin typeface="Ubuntu" panose="020B0504030602030204" pitchFamily="34" charset="0"/>
            </a:endParaRP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с </a:t>
            </a:r>
            <a:r>
              <a:rPr lang="ru-RU" b="1" dirty="0" smtClean="0">
                <a:latin typeface="Ubuntu" panose="020B0504030602030204" pitchFamily="34" charset="0"/>
              </a:rPr>
              <a:t>Университетом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Ubuntu" panose="020B0504030602030204" pitchFamily="34" charset="0"/>
              </a:rPr>
              <a:t>До университетская подготовка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Индивидуальные консультации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8873"/>
            <a:ext cx="12192000" cy="753687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6409" y="166343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IT?</a:t>
            </a:r>
            <a:endParaRPr lang="ru-RU" sz="5400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6501916" y="885907"/>
            <a:ext cx="750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5639664" y="2209346"/>
            <a:ext cx="247484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Место по уровню развития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отрасли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244633" y="3308823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170+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683706" y="4632262"/>
            <a:ext cx="1829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компаний в Днепре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4517399" y="4088611"/>
            <a:ext cx="3157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</a:t>
            </a:r>
            <a:r>
              <a:rPr lang="en-US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000+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4695447" y="5300310"/>
            <a:ext cx="24748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9639675" y="2337122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4%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55263" y="3695930"/>
            <a:ext cx="1829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ВВП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2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8015" y="5063461"/>
            <a:ext cx="11198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18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978587" y="4444370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65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510521" y="5799253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59916" cy="1981333"/>
            <a:chOff x="3229352" y="3987912"/>
            <a:chExt cx="4859916" cy="1981333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71465" y="46458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3927384" y="4480933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графика и дизайн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0391" y="5598270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656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Актуальные программы обучения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736769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0258" y="1326550"/>
            <a:ext cx="1477740" cy="4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1165</TotalTime>
  <Words>1526</Words>
  <Application>Microsoft Office PowerPoint</Application>
  <PresentationFormat>Widescreen</PresentationFormat>
  <Paragraphs>249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Arial</vt:lpstr>
      <vt:lpstr>Bahnschrift Condensed</vt:lpstr>
      <vt:lpstr>Calibri</vt:lpstr>
      <vt:lpstr>Calibri Light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PowerPoint Presentation</vt:lpstr>
      <vt:lpstr>PowerPoint Presentation</vt:lpstr>
      <vt:lpstr>PowerPoint Presentation</vt:lpstr>
      <vt:lpstr>Что такое IT?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Особенности обучения</vt:lpstr>
      <vt:lpstr>Проектная работа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День открытых дверей в Университете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182</cp:revision>
  <dcterms:created xsi:type="dcterms:W3CDTF">2019-02-04T17:57:26Z</dcterms:created>
  <dcterms:modified xsi:type="dcterms:W3CDTF">2019-04-05T21:40:28Z</dcterms:modified>
</cp:coreProperties>
</file>